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5"/>
  </p:notesMasterIdLst>
  <p:handoutMasterIdLst>
    <p:handoutMasterId r:id="rId16"/>
  </p:handoutMasterIdLst>
  <p:sldIdLst>
    <p:sldId id="314" r:id="rId5"/>
    <p:sldId id="315" r:id="rId6"/>
    <p:sldId id="316" r:id="rId7"/>
    <p:sldId id="323" r:id="rId8"/>
    <p:sldId id="318" r:id="rId9"/>
    <p:sldId id="321" r:id="rId10"/>
    <p:sldId id="320" r:id="rId11"/>
    <p:sldId id="322" r:id="rId12"/>
    <p:sldId id="319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>
      <p:cViewPr>
        <p:scale>
          <a:sx n="81" d="100"/>
          <a:sy n="81" d="100"/>
        </p:scale>
        <p:origin x="72" y="-13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328" y="2773681"/>
            <a:ext cx="7601032" cy="3200400"/>
          </a:xfrm>
        </p:spPr>
        <p:txBody>
          <a:bodyPr/>
          <a:lstStyle/>
          <a:p>
            <a:r>
              <a:rPr lang="en-US" sz="4000" dirty="0"/>
              <a:t>Graphene: Material </a:t>
            </a:r>
            <a:r>
              <a:rPr lang="en-US" sz="4000" dirty="0" err="1"/>
              <a:t>Terkuat</a:t>
            </a:r>
            <a:br>
              <a:rPr lang="en-US" dirty="0"/>
            </a:br>
            <a:r>
              <a:rPr lang="en-US" sz="2000" dirty="0"/>
              <a:t>By Muhammad Ya’mal Amilun (10222070)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95527"/>
            <a:ext cx="5181600" cy="2376868"/>
          </a:xfrm>
        </p:spPr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isi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433740"/>
            <a:ext cx="5181600" cy="3128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Apa itu Graphene?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kekuatan</a:t>
            </a:r>
            <a:r>
              <a:rPr lang="en-US" dirty="0"/>
              <a:t> material </a:t>
            </a:r>
            <a:r>
              <a:rPr lang="en-US" dirty="0" err="1"/>
              <a:t>ditentukan</a:t>
            </a:r>
            <a:r>
              <a:rPr lang="en-US" dirty="0"/>
              <a:t>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Struktur</a:t>
            </a:r>
            <a:r>
              <a:rPr lang="en-US" dirty="0"/>
              <a:t> material Graphene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Sifat-</a:t>
            </a:r>
            <a:r>
              <a:rPr lang="en-US" dirty="0" err="1"/>
              <a:t>sifat</a:t>
            </a:r>
            <a:r>
              <a:rPr lang="en-US" dirty="0"/>
              <a:t> Graphene </a:t>
            </a:r>
            <a:r>
              <a:rPr lang="en-US" dirty="0" err="1"/>
              <a:t>lainnya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Sintesis</a:t>
            </a:r>
            <a:r>
              <a:rPr lang="en-US" dirty="0"/>
              <a:t> Graphene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Aplikasi</a:t>
            </a:r>
            <a:r>
              <a:rPr lang="en-US" dirty="0"/>
              <a:t> Graphene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14" y="623828"/>
            <a:ext cx="6353262" cy="3368819"/>
          </a:xfrm>
        </p:spPr>
        <p:txBody>
          <a:bodyPr/>
          <a:lstStyle/>
          <a:p>
            <a:r>
              <a:rPr lang="en-US" dirty="0"/>
              <a:t>Apa itu graphene?</a:t>
            </a:r>
          </a:p>
        </p:txBody>
      </p:sp>
      <p:pic>
        <p:nvPicPr>
          <p:cNvPr id="10" name="Picture Placeholder 9" descr="A close-up of a hexagonal structure&#10;&#10;Description automatically generated">
            <a:extLst>
              <a:ext uri="{FF2B5EF4-FFF2-40B4-BE49-F238E27FC236}">
                <a16:creationId xmlns:a16="http://schemas.microsoft.com/office/drawing/2014/main" id="{D7697DE0-85E5-1F10-99DB-C6B1DC42DB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756" r="19756"/>
          <a:stretch>
            <a:fillRect/>
          </a:stretch>
        </p:blipFill>
        <p:spPr>
          <a:xfrm>
            <a:off x="6535025" y="-1"/>
            <a:ext cx="5656976" cy="7014068"/>
          </a:xfr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C3C9ECF-9EF2-C26A-3F19-A893D9D7637A}"/>
              </a:ext>
            </a:extLst>
          </p:cNvPr>
          <p:cNvSpPr txBox="1">
            <a:spLocks/>
          </p:cNvSpPr>
          <p:nvPr/>
        </p:nvSpPr>
        <p:spPr>
          <a:xfrm>
            <a:off x="752214" y="4264137"/>
            <a:ext cx="5863906" cy="1443802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Graphene </a:t>
            </a:r>
            <a:r>
              <a:rPr lang="en-US" dirty="0" err="1"/>
              <a:t>adalah</a:t>
            </a:r>
            <a:r>
              <a:rPr lang="en-US" dirty="0"/>
              <a:t> material </a:t>
            </a:r>
            <a:r>
              <a:rPr lang="en-US" dirty="0" err="1"/>
              <a:t>rantai</a:t>
            </a:r>
            <a:r>
              <a:rPr lang="en-US" dirty="0"/>
              <a:t> </a:t>
            </a:r>
            <a:r>
              <a:rPr lang="en-US" dirty="0" err="1"/>
              <a:t>karbon</a:t>
            </a:r>
            <a:r>
              <a:rPr lang="en-US" dirty="0"/>
              <a:t> 2 </a:t>
            </a:r>
            <a:r>
              <a:rPr lang="en-US" dirty="0" err="1"/>
              <a:t>dimensi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heksagonal</a:t>
            </a:r>
            <a:r>
              <a:rPr lang="en-US" dirty="0"/>
              <a:t>. </a:t>
            </a:r>
            <a:r>
              <a:rPr lang="en-US" dirty="0" err="1"/>
              <a:t>Graphine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kali </a:t>
            </a:r>
            <a:r>
              <a:rPr lang="en-US" dirty="0" err="1"/>
              <a:t>ditemukan</a:t>
            </a:r>
            <a:r>
              <a:rPr lang="en-US" dirty="0"/>
              <a:t> oleh Andre </a:t>
            </a:r>
            <a:r>
              <a:rPr lang="en-US" dirty="0" err="1"/>
              <a:t>Geim</a:t>
            </a:r>
            <a:r>
              <a:rPr lang="en-US" dirty="0"/>
              <a:t> dan </a:t>
            </a:r>
            <a:r>
              <a:rPr lang="en-US" dirty="0" err="1"/>
              <a:t>Konstanti</a:t>
            </a:r>
            <a:r>
              <a:rPr lang="en-US" dirty="0"/>
              <a:t> </a:t>
            </a:r>
            <a:r>
              <a:rPr lang="en-US" dirty="0" err="1"/>
              <a:t>Novoselov</a:t>
            </a:r>
            <a:r>
              <a:rPr lang="en-US" dirty="0"/>
              <a:t>. </a:t>
            </a:r>
            <a:r>
              <a:rPr lang="en-US" dirty="0" err="1"/>
              <a:t>Graphine</a:t>
            </a:r>
            <a:r>
              <a:rPr lang="en-US" dirty="0"/>
              <a:t>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sifat-sifat</a:t>
            </a:r>
            <a:r>
              <a:rPr lang="en-US" dirty="0"/>
              <a:t> </a:t>
            </a:r>
            <a:r>
              <a:rPr lang="en-US" dirty="0" err="1"/>
              <a:t>unggulnya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asepk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5CD1E8CB-AB5B-3D41-E788-0027290C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91" y="0"/>
            <a:ext cx="11199302" cy="1885567"/>
          </a:xfrm>
        </p:spPr>
        <p:txBody>
          <a:bodyPr>
            <a:normAutofit/>
          </a:bodyPr>
          <a:lstStyle/>
          <a:p>
            <a:r>
              <a:rPr lang="en-US" sz="3500" dirty="0" err="1"/>
              <a:t>Bagaimana</a:t>
            </a:r>
            <a:r>
              <a:rPr lang="en-US" sz="3500" dirty="0"/>
              <a:t> </a:t>
            </a:r>
            <a:r>
              <a:rPr lang="en-US" sz="3500" dirty="0" err="1"/>
              <a:t>kekuatan</a:t>
            </a:r>
            <a:r>
              <a:rPr lang="en-US" sz="3500" dirty="0"/>
              <a:t> material </a:t>
            </a:r>
            <a:r>
              <a:rPr lang="en-US" sz="3500" dirty="0" err="1"/>
              <a:t>ditentukan</a:t>
            </a:r>
            <a:r>
              <a:rPr lang="en-US" sz="3500" dirty="0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BDCC6-7CB3-FB30-D414-41CD3AB7C9F3}"/>
              </a:ext>
            </a:extLst>
          </p:cNvPr>
          <p:cNvSpPr txBox="1"/>
          <p:nvPr/>
        </p:nvSpPr>
        <p:spPr>
          <a:xfrm>
            <a:off x="834763" y="3097768"/>
            <a:ext cx="166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IKATAN IONIK</a:t>
            </a:r>
          </a:p>
        </p:txBody>
      </p:sp>
      <p:pic>
        <p:nvPicPr>
          <p:cNvPr id="15" name="Picture 2" descr="√ Ikatan Ion: Pengertian, Proses Pembentukan, Keunikan, Contoh">
            <a:extLst>
              <a:ext uri="{FF2B5EF4-FFF2-40B4-BE49-F238E27FC236}">
                <a16:creationId xmlns:a16="http://schemas.microsoft.com/office/drawing/2014/main" id="{AC454B8A-DC50-6354-DAE1-B563E731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2" y="1631650"/>
            <a:ext cx="2342619" cy="14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katan logam - Wikipedia bahasa Indonesia, ensiklopedia bebas">
            <a:extLst>
              <a:ext uri="{FF2B5EF4-FFF2-40B4-BE49-F238E27FC236}">
                <a16:creationId xmlns:a16="http://schemas.microsoft.com/office/drawing/2014/main" id="{F124277A-9AA6-C517-1F93-3D523541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095" y="1631649"/>
            <a:ext cx="1923740" cy="14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pa Sih Senyawa Kimia Itu">
            <a:extLst>
              <a:ext uri="{FF2B5EF4-FFF2-40B4-BE49-F238E27FC236}">
                <a16:creationId xmlns:a16="http://schemas.microsoft.com/office/drawing/2014/main" id="{9253071E-C8AE-1752-A0DF-9B5F0B93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93" y="1631650"/>
            <a:ext cx="2303880" cy="14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442C23-2AAF-B9B6-49D1-E80799FBF62E}"/>
              </a:ext>
            </a:extLst>
          </p:cNvPr>
          <p:cNvSpPr txBox="1"/>
          <p:nvPr/>
        </p:nvSpPr>
        <p:spPr>
          <a:xfrm>
            <a:off x="3505610" y="3097768"/>
            <a:ext cx="262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IKATAN KOVALEN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938168-2A58-D788-39C5-C145C8E17A8A}"/>
              </a:ext>
            </a:extLst>
          </p:cNvPr>
          <p:cNvSpPr txBox="1"/>
          <p:nvPr/>
        </p:nvSpPr>
        <p:spPr>
          <a:xfrm>
            <a:off x="6008262" y="3147884"/>
            <a:ext cx="262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IKATAN METALIK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EC808F-B393-FAF3-1C07-1F9DD8C35E17}"/>
              </a:ext>
            </a:extLst>
          </p:cNvPr>
          <p:cNvSpPr txBox="1"/>
          <p:nvPr/>
        </p:nvSpPr>
        <p:spPr>
          <a:xfrm>
            <a:off x="9121268" y="1873830"/>
            <a:ext cx="219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IKATAN HIDROGEN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DDACD-A17E-8A37-0EDA-515A1871A1B8}"/>
              </a:ext>
            </a:extLst>
          </p:cNvPr>
          <p:cNvSpPr txBox="1"/>
          <p:nvPr/>
        </p:nvSpPr>
        <p:spPr>
          <a:xfrm>
            <a:off x="8960494" y="2705122"/>
            <a:ext cx="25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GAYA VAN DER WAALS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ACCDD9-BBA2-E1C9-E06C-62C448C7DE2D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2837571" y="2353053"/>
            <a:ext cx="420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D123FE-5FD4-F5A5-67F9-67DE700B532B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 flipV="1">
            <a:off x="5562273" y="2353052"/>
            <a:ext cx="420822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C394B9-DEF2-814C-8D4D-19EE7FB0756F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7906835" y="2058496"/>
            <a:ext cx="1214433" cy="2945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BCFBFD-8648-D9E6-02E9-DD9FEA288813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10219009" y="2243162"/>
            <a:ext cx="4201" cy="4619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acl, Natrium Klorida (garam halus/garam industri), pencairan salju di  musim dingin untuk jalan, jalan raya, tempat parkir, bandara, lapangan  golf, dll; - Cina Sodium Chloride, Sal Communis">
            <a:extLst>
              <a:ext uri="{FF2B5EF4-FFF2-40B4-BE49-F238E27FC236}">
                <a16:creationId xmlns:a16="http://schemas.microsoft.com/office/drawing/2014/main" id="{914D7E3B-E7EE-E944-3370-976115EE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2" y="4005322"/>
            <a:ext cx="2937871" cy="20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las 60 #4 Rebar Gr 40 60 baja Rebar deformasi batang baja batang besi  kelas 460 baja Rebar">
            <a:extLst>
              <a:ext uri="{FF2B5EF4-FFF2-40B4-BE49-F238E27FC236}">
                <a16:creationId xmlns:a16="http://schemas.microsoft.com/office/drawing/2014/main" id="{EFF5DC16-2D96-3C7F-C2E5-E350E34B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91722" y="4008556"/>
            <a:ext cx="2031514" cy="203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a Air Pegunungan Ternyata Sumber Air Minum Terbaik - Enesis Group">
            <a:extLst>
              <a:ext uri="{FF2B5EF4-FFF2-40B4-BE49-F238E27FC236}">
                <a16:creationId xmlns:a16="http://schemas.microsoft.com/office/drawing/2014/main" id="{0DF75130-7191-1E64-4430-9213827AF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10" y="4000602"/>
            <a:ext cx="3043325" cy="20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93" y="1925911"/>
            <a:ext cx="7273637" cy="1646555"/>
          </a:xfrm>
        </p:spPr>
        <p:txBody>
          <a:bodyPr/>
          <a:lstStyle/>
          <a:p>
            <a:r>
              <a:rPr lang="en-US" sz="3200" dirty="0" err="1"/>
              <a:t>Struktur</a:t>
            </a:r>
            <a:r>
              <a:rPr lang="en-US" sz="3200" dirty="0"/>
              <a:t> graphene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Graphene: structure and shape | Graphene-Info">
            <a:extLst>
              <a:ext uri="{FF2B5EF4-FFF2-40B4-BE49-F238E27FC236}">
                <a16:creationId xmlns:a16="http://schemas.microsoft.com/office/drawing/2014/main" id="{42D8AB75-E30D-A6B8-835D-94446E73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15" y="1666677"/>
            <a:ext cx="3810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193E493D-9180-E7A3-A567-5C0F448419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393" y="3142865"/>
                <a:ext cx="4406463" cy="1443802"/>
              </a:xfrm>
              <a:custGeom>
                <a:avLst/>
                <a:gdLst>
                  <a:gd name="connsiteX0" fmla="*/ 0 w 6116320"/>
                  <a:gd name="connsiteY0" fmla="*/ 0 h 6880225"/>
                  <a:gd name="connsiteX1" fmla="*/ 6116320 w 6116320"/>
                  <a:gd name="connsiteY1" fmla="*/ 0 h 6880225"/>
                  <a:gd name="connsiteX2" fmla="*/ 6116320 w 6116320"/>
                  <a:gd name="connsiteY2" fmla="*/ 6880225 h 6880225"/>
                  <a:gd name="connsiteX3" fmla="*/ 0 w 6116320"/>
                  <a:gd name="connsiteY3" fmla="*/ 6880225 h 6880225"/>
                  <a:gd name="connsiteX4" fmla="*/ 0 w 6116320"/>
                  <a:gd name="connsiteY4" fmla="*/ 0 h 6880225"/>
                  <a:gd name="connsiteX0" fmla="*/ 0 w 6116320"/>
                  <a:gd name="connsiteY0" fmla="*/ 0 h 6880225"/>
                  <a:gd name="connsiteX1" fmla="*/ 6116320 w 6116320"/>
                  <a:gd name="connsiteY1" fmla="*/ 0 h 6880225"/>
                  <a:gd name="connsiteX2" fmla="*/ 6116320 w 6116320"/>
                  <a:gd name="connsiteY2" fmla="*/ 6880225 h 6880225"/>
                  <a:gd name="connsiteX3" fmla="*/ 2052320 w 6116320"/>
                  <a:gd name="connsiteY3" fmla="*/ 6880225 h 6880225"/>
                  <a:gd name="connsiteX4" fmla="*/ 0 w 6116320"/>
                  <a:gd name="connsiteY4" fmla="*/ 0 h 688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6320" h="6880225">
                    <a:moveTo>
                      <a:pt x="0" y="0"/>
                    </a:moveTo>
                    <a:lnTo>
                      <a:pt x="6116320" y="0"/>
                    </a:lnTo>
                    <a:lnTo>
                      <a:pt x="6116320" y="6880225"/>
                    </a:lnTo>
                    <a:lnTo>
                      <a:pt x="2052320" y="688022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Graphene </a:t>
                </a:r>
                <a:r>
                  <a:rPr lang="en-US" dirty="0" err="1">
                    <a:solidFill>
                      <a:schemeClr val="tx1"/>
                    </a:solidFill>
                  </a:rPr>
                  <a:t>memiliki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struktur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rantai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tak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hingga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dengan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seluruh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ikatan</a:t>
                </a:r>
                <a:r>
                  <a:rPr lang="en-US" dirty="0">
                    <a:solidFill>
                      <a:schemeClr val="tx1"/>
                    </a:solidFill>
                  </a:rPr>
                  <a:t> di </a:t>
                </a:r>
                <a:r>
                  <a:rPr lang="en-US" dirty="0" err="1">
                    <a:solidFill>
                      <a:schemeClr val="tx1"/>
                    </a:solidFill>
                  </a:rPr>
                  <a:t>dalamnya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berupa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ikatan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kovalen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hibrida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193E493D-9180-E7A3-A567-5C0F44841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3" y="3142865"/>
                <a:ext cx="4406463" cy="1443802"/>
              </a:xfrm>
              <a:custGeom>
                <a:avLst/>
                <a:gdLst>
                  <a:gd name="connsiteX0" fmla="*/ 0 w 6116320"/>
                  <a:gd name="connsiteY0" fmla="*/ 0 h 6880225"/>
                  <a:gd name="connsiteX1" fmla="*/ 6116320 w 6116320"/>
                  <a:gd name="connsiteY1" fmla="*/ 0 h 6880225"/>
                  <a:gd name="connsiteX2" fmla="*/ 6116320 w 6116320"/>
                  <a:gd name="connsiteY2" fmla="*/ 6880225 h 6880225"/>
                  <a:gd name="connsiteX3" fmla="*/ 0 w 6116320"/>
                  <a:gd name="connsiteY3" fmla="*/ 6880225 h 6880225"/>
                  <a:gd name="connsiteX4" fmla="*/ 0 w 6116320"/>
                  <a:gd name="connsiteY4" fmla="*/ 0 h 6880225"/>
                  <a:gd name="connsiteX0" fmla="*/ 0 w 6116320"/>
                  <a:gd name="connsiteY0" fmla="*/ 0 h 6880225"/>
                  <a:gd name="connsiteX1" fmla="*/ 6116320 w 6116320"/>
                  <a:gd name="connsiteY1" fmla="*/ 0 h 6880225"/>
                  <a:gd name="connsiteX2" fmla="*/ 6116320 w 6116320"/>
                  <a:gd name="connsiteY2" fmla="*/ 6880225 h 6880225"/>
                  <a:gd name="connsiteX3" fmla="*/ 2052320 w 6116320"/>
                  <a:gd name="connsiteY3" fmla="*/ 6880225 h 6880225"/>
                  <a:gd name="connsiteX4" fmla="*/ 0 w 6116320"/>
                  <a:gd name="connsiteY4" fmla="*/ 0 h 688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6320" h="6880225">
                    <a:moveTo>
                      <a:pt x="0" y="0"/>
                    </a:moveTo>
                    <a:lnTo>
                      <a:pt x="6116320" y="0"/>
                    </a:lnTo>
                    <a:lnTo>
                      <a:pt x="6116320" y="6880225"/>
                    </a:lnTo>
                    <a:lnTo>
                      <a:pt x="2052320" y="688022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383" t="-4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39" y="-150925"/>
            <a:ext cx="10439401" cy="1617017"/>
          </a:xfrm>
        </p:spPr>
        <p:txBody>
          <a:bodyPr/>
          <a:lstStyle/>
          <a:p>
            <a:r>
              <a:rPr lang="en-US" dirty="0"/>
              <a:t>Apa itu </a:t>
            </a:r>
            <a:r>
              <a:rPr lang="en-US" dirty="0" err="1"/>
              <a:t>hibridisasi</a:t>
            </a:r>
            <a:r>
              <a:rPr lang="en-US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 descr="Hybridization - Definition, Types, Rules, Examples - GeeksforGeeks">
            <a:extLst>
              <a:ext uri="{FF2B5EF4-FFF2-40B4-BE49-F238E27FC236}">
                <a16:creationId xmlns:a16="http://schemas.microsoft.com/office/drawing/2014/main" id="{46C220C9-C30D-83B9-8FC3-F88BBE92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40" y="1008110"/>
            <a:ext cx="6906961" cy="48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llustrated Glossary of Organic Chemistry - sp2 orbital">
            <a:extLst>
              <a:ext uri="{FF2B5EF4-FFF2-40B4-BE49-F238E27FC236}">
                <a16:creationId xmlns:a16="http://schemas.microsoft.com/office/drawing/2014/main" id="{BE897668-544E-D216-F630-11A4A7F0A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56" y="2498593"/>
            <a:ext cx="4821620" cy="26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Transparent Graphene Application Binary Numbers Concept Stock Photo  148062995 | Shutterstock">
            <a:extLst>
              <a:ext uri="{FF2B5EF4-FFF2-40B4-BE49-F238E27FC236}">
                <a16:creationId xmlns:a16="http://schemas.microsoft.com/office/drawing/2014/main" id="{B3232721-B08D-CC90-2E81-7D46096D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797" y="1450428"/>
            <a:ext cx="3224757" cy="23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Sifat-</a:t>
            </a: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pada graphene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AutoShape 2" descr="Electronic properties of graphene - Wikipedia">
            <a:extLst>
              <a:ext uri="{FF2B5EF4-FFF2-40B4-BE49-F238E27FC236}">
                <a16:creationId xmlns:a16="http://schemas.microsoft.com/office/drawing/2014/main" id="{C594C26B-C050-DA00-713F-29B71145ED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DC07DC-CB68-2E0A-0CA5-3060F4F3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01" y="3056105"/>
            <a:ext cx="4715924" cy="27032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800969-3467-2E70-FF64-BF3211256412}"/>
              </a:ext>
            </a:extLst>
          </p:cNvPr>
          <p:cNvSpPr txBox="1"/>
          <p:nvPr/>
        </p:nvSpPr>
        <p:spPr>
          <a:xfrm>
            <a:off x="914399" y="1730178"/>
            <a:ext cx="4757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Konduktivitas</a:t>
            </a:r>
            <a:r>
              <a:rPr lang="en-US" dirty="0"/>
              <a:t> Listrik dan Panas yang Baik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Fleksibilitas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Transparansi</a:t>
            </a:r>
            <a:endParaRPr lang="en-US" dirty="0"/>
          </a:p>
        </p:txBody>
      </p:sp>
      <p:pic>
        <p:nvPicPr>
          <p:cNvPr id="3080" name="Picture 8" descr="Graphene Sheet Png, Transparent Png , Transparent Png Image - PNGitem">
            <a:extLst>
              <a:ext uri="{FF2B5EF4-FFF2-40B4-BE49-F238E27FC236}">
                <a16:creationId xmlns:a16="http://schemas.microsoft.com/office/drawing/2014/main" id="{AD03A0A6-2008-B91D-EB7F-B7413EC6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511" y="3056104"/>
            <a:ext cx="5712044" cy="270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sintesis</a:t>
            </a:r>
            <a:r>
              <a:rPr lang="en-US" dirty="0"/>
              <a:t> graphene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59045-01D2-3190-A90A-582A3D44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41" y="1609522"/>
            <a:ext cx="5374848" cy="4231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C4841A-0ECC-06B3-9662-EAF436618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055" y="1609522"/>
            <a:ext cx="4698589" cy="1801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53151-B24F-3DCD-7B3D-3A05F27D7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068" y="3781326"/>
            <a:ext cx="3243576" cy="194943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9BE6A09C-ACC6-454B-C9C9-E3DDC0374681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>
            <a:off x="7261008" y="3684978"/>
            <a:ext cx="1926136" cy="216000"/>
          </a:xfrm>
          <a:prstGeom prst="curvedConnector4">
            <a:avLst>
              <a:gd name="adj1" fmla="val 24698"/>
              <a:gd name="adj2" fmla="val 353977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graphene&#10;&#10;Description automatically generated">
            <a:extLst>
              <a:ext uri="{FF2B5EF4-FFF2-40B4-BE49-F238E27FC236}">
                <a16:creationId xmlns:a16="http://schemas.microsoft.com/office/drawing/2014/main" id="{031FFD36-AB35-CE21-9FB1-008D5ADA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20" y="3643981"/>
            <a:ext cx="3636906" cy="2729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07" y="-2328501"/>
            <a:ext cx="6311462" cy="3624984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graphene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005E7B0A-4BB8-B9FC-D9B9-EFC498F5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93" y="1351664"/>
            <a:ext cx="4332235" cy="324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D2C6046-6204-ED1A-99CC-60FB5EA9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4" y="1351665"/>
            <a:ext cx="3907219" cy="26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B16968A7-D7AB-B985-B603-63B1CED4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4" y="3956477"/>
            <a:ext cx="3907219" cy="24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diagram of a grid with a grid and several spheres&#10;&#10;Description automatically generated with medium confidence">
            <a:extLst>
              <a:ext uri="{FF2B5EF4-FFF2-40B4-BE49-F238E27FC236}">
                <a16:creationId xmlns:a16="http://schemas.microsoft.com/office/drawing/2014/main" id="{CBFBFA2A-1F8B-759E-1FCF-DB88310EE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693" y="4600842"/>
            <a:ext cx="4240927" cy="17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{C132B7E0-917D-4354-A06D-9AE667A74FC2}tf22318419_win32</Template>
  <TotalTime>80</TotalTime>
  <Words>142</Words>
  <Application>Microsoft Office PowerPoint</Application>
  <PresentationFormat>Widescreen</PresentationFormat>
  <Paragraphs>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Tenorite</vt:lpstr>
      <vt:lpstr>Wingdings</vt:lpstr>
      <vt:lpstr>Custom</vt:lpstr>
      <vt:lpstr>Graphene: Material Terkuat By Muhammad Ya’mal Amilun (10222070)</vt:lpstr>
      <vt:lpstr>Daftar isi</vt:lpstr>
      <vt:lpstr>Apa itu graphene?</vt:lpstr>
      <vt:lpstr>Bagaimana kekuatan material ditentukan?</vt:lpstr>
      <vt:lpstr>Struktur graphene </vt:lpstr>
      <vt:lpstr>Apa itu hibridisasi?</vt:lpstr>
      <vt:lpstr>Sifat-sifat lainnya pada graphene</vt:lpstr>
      <vt:lpstr>Cara sintesis graphene</vt:lpstr>
      <vt:lpstr>Aplikasi graphene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Ya'mal Amilun</dc:creator>
  <cp:lastModifiedBy>Muhammad Ya'mal Amilun</cp:lastModifiedBy>
  <cp:revision>2</cp:revision>
  <dcterms:created xsi:type="dcterms:W3CDTF">2024-12-01T21:21:44Z</dcterms:created>
  <dcterms:modified xsi:type="dcterms:W3CDTF">2024-12-02T01:35:29Z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8b525e5-f3da-4501-8f1e-526b6769fc56_Enabled">
    <vt:lpwstr>true</vt:lpwstr>
  </property>
  <property fmtid="{D5CDD505-2E9C-101B-9397-08002B2CF9AE}" pid="4" name="MSIP_Label_38b525e5-f3da-4501-8f1e-526b6769fc56_SetDate">
    <vt:lpwstr>2024-12-01T22:00:56Z</vt:lpwstr>
  </property>
  <property fmtid="{D5CDD505-2E9C-101B-9397-08002B2CF9AE}" pid="5" name="MSIP_Label_38b525e5-f3da-4501-8f1e-526b6769fc56_Method">
    <vt:lpwstr>Standard</vt:lpwstr>
  </property>
  <property fmtid="{D5CDD505-2E9C-101B-9397-08002B2CF9AE}" pid="6" name="MSIP_Label_38b525e5-f3da-4501-8f1e-526b6769fc56_Name">
    <vt:lpwstr>defa4170-0d19-0005-0004-bc88714345d2</vt:lpwstr>
  </property>
  <property fmtid="{D5CDD505-2E9C-101B-9397-08002B2CF9AE}" pid="7" name="MSIP_Label_38b525e5-f3da-4501-8f1e-526b6769fc56_SiteId">
    <vt:lpwstr>db6e1183-4c65-405c-82ce-7cd53fa6e9dc</vt:lpwstr>
  </property>
  <property fmtid="{D5CDD505-2E9C-101B-9397-08002B2CF9AE}" pid="8" name="MSIP_Label_38b525e5-f3da-4501-8f1e-526b6769fc56_ActionId">
    <vt:lpwstr>ba649f9c-9536-4340-91b0-11ae4f8917f8</vt:lpwstr>
  </property>
  <property fmtid="{D5CDD505-2E9C-101B-9397-08002B2CF9AE}" pid="9" name="MSIP_Label_38b525e5-f3da-4501-8f1e-526b6769fc56_ContentBits">
    <vt:lpwstr>0</vt:lpwstr>
  </property>
</Properties>
</file>